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1"/>
  </p:notesMasterIdLst>
  <p:handoutMasterIdLst>
    <p:handoutMasterId r:id="rId42"/>
  </p:handoutMasterIdLst>
  <p:sldIdLst>
    <p:sldId id="972" r:id="rId2"/>
    <p:sldId id="903" r:id="rId3"/>
    <p:sldId id="906" r:id="rId4"/>
    <p:sldId id="910" r:id="rId5"/>
    <p:sldId id="912" r:id="rId6"/>
    <p:sldId id="911" r:id="rId7"/>
    <p:sldId id="922" r:id="rId8"/>
    <p:sldId id="921" r:id="rId9"/>
    <p:sldId id="933" r:id="rId10"/>
    <p:sldId id="920" r:id="rId11"/>
    <p:sldId id="958" r:id="rId12"/>
    <p:sldId id="959" r:id="rId13"/>
    <p:sldId id="934" r:id="rId14"/>
    <p:sldId id="936" r:id="rId15"/>
    <p:sldId id="937" r:id="rId16"/>
    <p:sldId id="966" r:id="rId17"/>
    <p:sldId id="968" r:id="rId18"/>
    <p:sldId id="969" r:id="rId19"/>
    <p:sldId id="970" r:id="rId20"/>
    <p:sldId id="971" r:id="rId21"/>
    <p:sldId id="965" r:id="rId22"/>
    <p:sldId id="938" r:id="rId23"/>
    <p:sldId id="941" r:id="rId24"/>
    <p:sldId id="939" r:id="rId25"/>
    <p:sldId id="943" r:id="rId26"/>
    <p:sldId id="944" r:id="rId27"/>
    <p:sldId id="940" r:id="rId28"/>
    <p:sldId id="945" r:id="rId29"/>
    <p:sldId id="948" r:id="rId30"/>
    <p:sldId id="949" r:id="rId31"/>
    <p:sldId id="950" r:id="rId32"/>
    <p:sldId id="947" r:id="rId33"/>
    <p:sldId id="951" r:id="rId34"/>
    <p:sldId id="967" r:id="rId35"/>
    <p:sldId id="954" r:id="rId36"/>
    <p:sldId id="953" r:id="rId37"/>
    <p:sldId id="955" r:id="rId38"/>
    <p:sldId id="956" r:id="rId39"/>
    <p:sldId id="957" r:id="rId40"/>
  </p:sldIdLst>
  <p:sldSz cx="9144000" cy="6858000" type="screen4x3"/>
  <p:notesSz cx="6858000" cy="9296400"/>
  <p:embeddedFontLst>
    <p:embeddedFont>
      <p:font typeface="Roboto" pitchFamily="2"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6A72"/>
    <a:srgbClr val="782C2C"/>
    <a:srgbClr val="D11034"/>
    <a:srgbClr val="993939"/>
    <a:srgbClr val="AD2323"/>
    <a:srgbClr val="C83232"/>
    <a:srgbClr val="9F3B3B"/>
    <a:srgbClr val="AE1E1E"/>
    <a:srgbClr val="FC003C"/>
    <a:srgbClr val="CC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1" autoAdjust="0"/>
    <p:restoredTop sz="84465" autoAdjust="0"/>
  </p:normalViewPr>
  <p:slideViewPr>
    <p:cSldViewPr>
      <p:cViewPr varScale="1">
        <p:scale>
          <a:sx n="76" d="100"/>
          <a:sy n="76" d="100"/>
        </p:scale>
        <p:origin x="1944" y="5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51A969EA-8566-418D-AC96-BC5F6E9FAB6C}" type="datetimeFigureOut">
              <a:rPr lang="en-US" smtClean="0"/>
              <a:t>1/27/2016</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33B07B4B-74D8-4C42-A719-1F93879497F8}" type="datetimeFigureOut">
              <a:rPr lang="en-US" smtClean="0"/>
              <a:t>1/27/2016</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Start</a:t>
            </a:r>
            <a:r>
              <a:rPr lang="en-US" baseline="0" dirty="0" smtClean="0"/>
              <a:t> at 6:45 PM</a:t>
            </a:r>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39238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91351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643144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443240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7:05 – 7:10</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3363366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142125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7:05 – 7:10</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156145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927204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7:10 – 7:30</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3447494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7:10 – 7:30</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2437396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7:10 – 7:30</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10145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6:45-7:00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784285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7:30 – 7:35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019667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7:50 – 8:05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2227044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3908290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188443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871126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1783575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3418932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555554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8:05 – 8:20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3949293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8:05 – 8:20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330319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6:45-7:00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1448752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8:20</a:t>
            </a:r>
            <a:r>
              <a:rPr lang="en-US" baseline="0" dirty="0" smtClean="0"/>
              <a:t> -8:35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51932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8:20</a:t>
            </a:r>
            <a:r>
              <a:rPr lang="en-US" baseline="0" dirty="0" smtClean="0"/>
              <a:t> -8:35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2431709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8:35 –</a:t>
            </a:r>
            <a:r>
              <a:rPr lang="en-US" baseline="0" dirty="0" smtClean="0"/>
              <a:t> 8:50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439938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8:35 –</a:t>
            </a:r>
            <a:r>
              <a:rPr lang="en-US" baseline="0" dirty="0" smtClean="0"/>
              <a:t> 8:50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345121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8:20</a:t>
            </a:r>
            <a:r>
              <a:rPr lang="en-US" baseline="0" dirty="0" smtClean="0"/>
              <a:t> -8:35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4172597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sz="1200" dirty="0" smtClean="0">
                <a:latin typeface="Arial" panose="020B0604020202020204" pitchFamily="34" charset="0"/>
                <a:cs typeface="Arial" panose="020B0604020202020204" pitchFamily="34" charset="0"/>
              </a:rPr>
              <a:t>9:15</a:t>
            </a:r>
            <a:r>
              <a:rPr lang="en-US" sz="1200" baseline="0" dirty="0" smtClean="0">
                <a:latin typeface="Arial" panose="020B0604020202020204" pitchFamily="34" charset="0"/>
                <a:cs typeface="Arial" panose="020B0604020202020204" pitchFamily="34" charset="0"/>
              </a:rPr>
              <a:t> – 9:25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3733839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2139530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600599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9:25 – 9:40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221822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9:25 – 9:30</a:t>
            </a:r>
            <a:r>
              <a:rPr lang="en-US" baseline="0" dirty="0" smtClean="0"/>
              <a:t> </a:t>
            </a:r>
            <a:r>
              <a:rPr lang="en-US" dirty="0" smtClean="0"/>
              <a:t>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985088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6:45-7:00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964317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659406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2701850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8241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544904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92061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F2DAE4-C87D-464C-8529-C68309DD1CFC}"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2DAE4-C87D-464C-8529-C68309DD1CFC}"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F2DAE4-C87D-464C-8529-C68309DD1CFC}" type="datetimeFigureOut">
              <a:rPr lang="en-US" smtClean="0"/>
              <a:t>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014244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1/27/2016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9.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 name="Title 1"/>
          <p:cNvSpPr>
            <a:spLocks noGrp="1"/>
          </p:cNvSpPr>
          <p:nvPr>
            <p:ph type="ctrTitle"/>
          </p:nvPr>
        </p:nvSpPr>
        <p:spPr>
          <a:xfrm>
            <a:off x="304800" y="2895599"/>
            <a:ext cx="6457950" cy="842011"/>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The Zen of Coding</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itle 1"/>
          <p:cNvSpPr txBox="1">
            <a:spLocks/>
          </p:cNvSpPr>
          <p:nvPr/>
        </p:nvSpPr>
        <p:spPr>
          <a:xfrm>
            <a:off x="390606" y="2667000"/>
            <a:ext cx="1066800" cy="25723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Day 1</a:t>
            </a:r>
            <a:endParaRPr lang="en-US" sz="20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1" name="Title 1"/>
          <p:cNvSpPr txBox="1">
            <a:spLocks/>
          </p:cNvSpPr>
          <p:nvPr/>
        </p:nvSpPr>
        <p:spPr>
          <a:xfrm>
            <a:off x="426892" y="3962400"/>
            <a:ext cx="6457950"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January 25, 2016</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063794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Advice for the Journey</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2" name="Flowchart: Process 11"/>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7" name="TextBox 16"/>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21" name="Content Placeholder 2"/>
          <p:cNvSpPr>
            <a:spLocks noGrp="1"/>
          </p:cNvSpPr>
          <p:nvPr>
            <p:ph idx="1"/>
          </p:nvPr>
        </p:nvSpPr>
        <p:spPr>
          <a:xfrm>
            <a:off x="443345" y="914400"/>
            <a:ext cx="8229600" cy="4525963"/>
          </a:xfrm>
        </p:spPr>
        <p:txBody>
          <a:bodyPr>
            <a:noAutofit/>
          </a:bodyPr>
          <a:lstStyle/>
          <a:p>
            <a:pPr marL="228600" indent="0">
              <a:spcBef>
                <a:spcPts val="0"/>
              </a:spcBef>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23" name="Picture 2" descr="http://knote.com/wp-content/uploads/2015/02/Hard-work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7062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Advice for the Journey</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1" name="Flowchart: Process 10"/>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Content Placeholder 2"/>
          <p:cNvSpPr txBox="1">
            <a:spLocks/>
          </p:cNvSpPr>
          <p:nvPr/>
        </p:nvSpPr>
        <p:spPr>
          <a:xfrm>
            <a:off x="443345" y="914400"/>
            <a:ext cx="8229600" cy="4525963"/>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smtClean="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2052" name="Picture 4" descr="http://cdn.meme.am/instances/57165550.jpg"/>
          <p:cNvPicPr>
            <a:picLocks noChangeAspect="1" noChangeArrowheads="1"/>
          </p:cNvPicPr>
          <p:nvPr/>
        </p:nvPicPr>
        <p:blipFill rotWithShape="1">
          <a:blip r:embed="rId4">
            <a:extLst>
              <a:ext uri="{28A0092B-C50C-407E-A947-70E740481C1C}">
                <a14:useLocalDpi xmlns:a14="http://schemas.microsoft.com/office/drawing/2010/main" val="0"/>
              </a:ext>
            </a:extLst>
          </a:blip>
          <a:srcRect b="3604"/>
          <a:stretch/>
        </p:blipFill>
        <p:spPr bwMode="auto">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6466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Advice for the Journey</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idx="1"/>
          </p:nvPr>
        </p:nvSpPr>
        <p:spPr>
          <a:xfrm>
            <a:off x="443345" y="914400"/>
            <a:ext cx="8229600" cy="4525963"/>
          </a:xfrm>
        </p:spPr>
        <p:txBody>
          <a:bodyPr>
            <a:noAutofit/>
          </a:bodyPr>
          <a:lstStyle/>
          <a:p>
            <a:pPr marL="228600" indent="0">
              <a:spcBef>
                <a:spcPts val="0"/>
              </a:spcBef>
              <a:buNone/>
            </a:pPr>
            <a:r>
              <a:rPr lang="en-US" sz="2800" b="1" u="sng" dirty="0" smtClean="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a:t>
            </a: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Hard!!</a:t>
            </a:r>
            <a:endParaRPr lang="en-US"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1" name="Flowchart: Process 10"/>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1032" name="Picture 8" descr="http://www.quickmeme.com/img/b1/b1863ec001f174e2d9a3cc0ad89aad0cbf78ddd297256b891bd8ff4662f3f044.jpg"/>
          <p:cNvPicPr>
            <a:picLocks noChangeAspect="1" noChangeArrowheads="1"/>
          </p:cNvPicPr>
          <p:nvPr/>
        </p:nvPicPr>
        <p:blipFill rotWithShape="1">
          <a:blip r:embed="rId4">
            <a:extLst>
              <a:ext uri="{28A0092B-C50C-407E-A947-70E740481C1C}">
                <a14:useLocalDpi xmlns:a14="http://schemas.microsoft.com/office/drawing/2010/main" val="0"/>
              </a:ext>
            </a:extLst>
          </a:blip>
          <a:srcRect t="2868" b="2857"/>
          <a:stretch/>
        </p:blipFill>
        <p:spPr bwMode="auto">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28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Course Structure</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42103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Daily Schedule</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Project Work</a:t>
            </a:r>
            <a:endParaRPr lang="en" sz="2800" dirty="0">
              <a:latin typeface="Arial" panose="020B0604020202020204" pitchFamily="34" charset="0"/>
              <a:ea typeface="Roboto" panose="02000000000000000000"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37156794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Project Work</a:t>
            </a:r>
            <a:endParaRPr lang="en" sz="2800" dirty="0">
              <a:latin typeface="Arial" panose="020B0604020202020204" pitchFamily="34" charset="0"/>
              <a:ea typeface="Roboto" panose="02000000000000000000" pitchFamily="2" charset="0"/>
              <a:cs typeface="Arial" panose="020B0604020202020204" pitchFamily="34" charset="0"/>
            </a:endParaRPr>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Daily Schedule</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TextBox 2"/>
          <p:cNvSpPr txBox="1"/>
          <p:nvPr/>
        </p:nvSpPr>
        <p:spPr>
          <a:xfrm>
            <a:off x="4114800" y="4770099"/>
            <a:ext cx="4977645" cy="523220"/>
          </a:xfrm>
          <a:prstGeom prst="rect">
            <a:avLst/>
          </a:prstGeom>
          <a:noFill/>
        </p:spPr>
        <p:txBody>
          <a:bodyPr wrap="none" rtlCol="0">
            <a:spAutoFit/>
          </a:bodyPr>
          <a:lstStyle/>
          <a:p>
            <a:pPr algn="ctr"/>
            <a:r>
              <a:rPr lang="en-US" sz="2800" b="1" u="sng" dirty="0" smtClean="0">
                <a:solidFill>
                  <a:srgbClr val="C00000"/>
                </a:solidFill>
                <a:latin typeface="Arial" panose="020B0604020202020204" pitchFamily="34" charset="0"/>
                <a:cs typeface="Arial" panose="020B0604020202020204" pitchFamily="34" charset="0"/>
              </a:rPr>
              <a:t>The Super Important Stuff!!!</a:t>
            </a:r>
            <a:endParaRPr lang="en-US" sz="2800" b="1" u="sng" dirty="0">
              <a:solidFill>
                <a:srgbClr val="C00000"/>
              </a:solidFill>
              <a:latin typeface="Arial" panose="020B0604020202020204" pitchFamily="34" charset="0"/>
              <a:cs typeface="Arial" panose="020B0604020202020204" pitchFamily="34" charset="0"/>
            </a:endParaRPr>
          </a:p>
        </p:txBody>
      </p:sp>
      <p:sp>
        <p:nvSpPr>
          <p:cNvPr id="18" name="TextBox 17"/>
          <p:cNvSpPr txBox="1"/>
          <p:nvPr/>
        </p:nvSpPr>
        <p:spPr>
          <a:xfrm>
            <a:off x="4779502" y="5364612"/>
            <a:ext cx="3648243" cy="523220"/>
          </a:xfrm>
          <a:prstGeom prst="rect">
            <a:avLst/>
          </a:prstGeom>
          <a:noFill/>
        </p:spPr>
        <p:txBody>
          <a:bodyPr wrap="none" rtlCol="0">
            <a:spAutoFit/>
          </a:bodyPr>
          <a:lstStyle/>
          <a:p>
            <a:pPr algn="ctr"/>
            <a:r>
              <a:rPr lang="en-US" sz="2800" i="1" dirty="0" smtClean="0">
                <a:solidFill>
                  <a:srgbClr val="C00000"/>
                </a:solidFill>
                <a:latin typeface="Arial" panose="020B0604020202020204" pitchFamily="34" charset="0"/>
                <a:cs typeface="Arial" panose="020B0604020202020204" pitchFamily="34" charset="0"/>
              </a:rPr>
              <a:t>i.e. Always be coding!</a:t>
            </a:r>
            <a:endParaRPr lang="en-US" sz="2800" i="1" dirty="0">
              <a:solidFill>
                <a:srgbClr val="C00000"/>
              </a:solidFill>
              <a:latin typeface="Arial" panose="020B0604020202020204" pitchFamily="34" charset="0"/>
              <a:cs typeface="Arial" panose="020B0604020202020204" pitchFamily="34" charset="0"/>
            </a:endParaRPr>
          </a:p>
        </p:txBody>
      </p:sp>
      <p:sp>
        <p:nvSpPr>
          <p:cNvPr id="14" name="Flowchart: Process 1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1" name="TextBox 20"/>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56233260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Today’s Objectives</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98425" y="1066800"/>
            <a:ext cx="8947150"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ea typeface="Roboto" pitchFamily="2" charset="0"/>
                <a:cs typeface="Arial" panose="020B0604020202020204" pitchFamily="34" charset="0"/>
              </a:rPr>
              <a:t>Students will </a:t>
            </a:r>
            <a:r>
              <a:rPr lang="en-US" sz="1800" dirty="0" smtClean="0">
                <a:latin typeface="Arial" panose="020B0604020202020204" pitchFamily="34" charset="0"/>
                <a:ea typeface="Roboto" pitchFamily="2" charset="0"/>
                <a:cs typeface="Arial" panose="020B0604020202020204" pitchFamily="34" charset="0"/>
              </a:rPr>
              <a:t>get </a:t>
            </a:r>
            <a:r>
              <a:rPr lang="en-US" sz="1800" dirty="0">
                <a:latin typeface="Arial" panose="020B0604020202020204" pitchFamily="34" charset="0"/>
                <a:ea typeface="Roboto" pitchFamily="2" charset="0"/>
                <a:cs typeface="Arial" panose="020B0604020202020204" pitchFamily="34" charset="0"/>
              </a:rPr>
              <a:t>to know their classmates, Instructor, TA's, and Support Team</a:t>
            </a:r>
            <a:r>
              <a:rPr lang="en-US" sz="1800" dirty="0" smtClean="0">
                <a:latin typeface="Arial" panose="020B0604020202020204" pitchFamily="34" charset="0"/>
                <a:ea typeface="Roboto" pitchFamily="2" charset="0"/>
                <a:cs typeface="Arial" panose="020B0604020202020204" pitchFamily="34" charset="0"/>
              </a:rPr>
              <a:t>.</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resolve any issues regarding pre-work </a:t>
            </a:r>
            <a:r>
              <a:rPr lang="en-US" sz="1800" dirty="0" smtClean="0">
                <a:latin typeface="Arial" panose="020B0604020202020204" pitchFamily="34" charset="0"/>
                <a:ea typeface="Roboto" pitchFamily="2" charset="0"/>
                <a:cs typeface="Arial" panose="020B0604020202020204" pitchFamily="34" charset="0"/>
              </a:rPr>
              <a:t>and computer setup</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understand the course structure</a:t>
            </a:r>
            <a:r>
              <a:rPr lang="en-US" sz="1800" dirty="0" smtClean="0">
                <a:latin typeface="Arial" panose="020B0604020202020204" pitchFamily="34" charset="0"/>
                <a:ea typeface="Roboto" pitchFamily="2" charset="0"/>
                <a:cs typeface="Arial" panose="020B0604020202020204" pitchFamily="34" charset="0"/>
              </a:rPr>
              <a:t>.</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learn common Terminal (Mac) </a:t>
            </a:r>
            <a:r>
              <a:rPr lang="en-US" sz="1800" dirty="0" smtClean="0">
                <a:latin typeface="Arial" panose="020B0604020202020204" pitchFamily="34" charset="0"/>
                <a:ea typeface="Roboto" pitchFamily="2" charset="0"/>
                <a:cs typeface="Arial" panose="020B0604020202020204" pitchFamily="34" charset="0"/>
              </a:rPr>
              <a:t>/ </a:t>
            </a:r>
            <a:r>
              <a:rPr lang="en-US" sz="1800" dirty="0" err="1" smtClean="0">
                <a:latin typeface="Arial" panose="020B0604020202020204" pitchFamily="34" charset="0"/>
                <a:ea typeface="Roboto" pitchFamily="2" charset="0"/>
                <a:cs typeface="Arial" panose="020B0604020202020204" pitchFamily="34" charset="0"/>
              </a:rPr>
              <a:t>Git</a:t>
            </a:r>
            <a:r>
              <a:rPr lang="en-US" sz="1800" dirty="0" smtClean="0">
                <a:latin typeface="Arial" panose="020B0604020202020204" pitchFamily="34" charset="0"/>
                <a:ea typeface="Roboto" pitchFamily="2" charset="0"/>
                <a:cs typeface="Arial" panose="020B0604020202020204" pitchFamily="34" charset="0"/>
              </a:rPr>
              <a:t> </a:t>
            </a:r>
            <a:r>
              <a:rPr lang="en-US" sz="1800" dirty="0">
                <a:latin typeface="Arial" panose="020B0604020202020204" pitchFamily="34" charset="0"/>
                <a:ea typeface="Roboto" pitchFamily="2" charset="0"/>
                <a:cs typeface="Arial" panose="020B0604020202020204" pitchFamily="34" charset="0"/>
              </a:rPr>
              <a:t>Bash (Windows) commands to set up your </a:t>
            </a:r>
            <a:r>
              <a:rPr lang="en-US" sz="1800" dirty="0" smtClean="0">
                <a:latin typeface="Arial" panose="020B0604020202020204" pitchFamily="34" charset="0"/>
                <a:ea typeface="Roboto" pitchFamily="2" charset="0"/>
                <a:cs typeface="Arial" panose="020B0604020202020204" pitchFamily="34" charset="0"/>
              </a:rPr>
              <a:t>file and folder structures. </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be able to use common Terminal (Mac) / </a:t>
            </a:r>
            <a:r>
              <a:rPr lang="en-US" sz="1800" dirty="0" err="1">
                <a:latin typeface="Arial" panose="020B0604020202020204" pitchFamily="34" charset="0"/>
                <a:ea typeface="Roboto" pitchFamily="2" charset="0"/>
                <a:cs typeface="Arial" panose="020B0604020202020204" pitchFamily="34" charset="0"/>
              </a:rPr>
              <a:t>Git</a:t>
            </a:r>
            <a:r>
              <a:rPr lang="en-US" sz="1800" dirty="0">
                <a:latin typeface="Arial" panose="020B0604020202020204" pitchFamily="34" charset="0"/>
                <a:ea typeface="Roboto" pitchFamily="2" charset="0"/>
                <a:cs typeface="Arial" panose="020B0604020202020204" pitchFamily="34" charset="0"/>
              </a:rPr>
              <a:t> Bash (Windows) commands for web development</a:t>
            </a:r>
            <a:r>
              <a:rPr lang="en-US" sz="1800" dirty="0" smtClean="0">
                <a:latin typeface="Arial" panose="020B0604020202020204" pitchFamily="34" charset="0"/>
                <a:ea typeface="Roboto" pitchFamily="2" charset="0"/>
                <a:cs typeface="Arial" panose="020B0604020202020204" pitchFamily="34" charset="0"/>
              </a:rPr>
              <a:t>.</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be able to set up a basic HTML document</a:t>
            </a:r>
            <a:r>
              <a:rPr lang="en-US" sz="1800" dirty="0" smtClean="0">
                <a:latin typeface="Arial" panose="020B0604020202020204" pitchFamily="34" charset="0"/>
                <a:ea typeface="Roboto" pitchFamily="2" charset="0"/>
                <a:cs typeface="Arial" panose="020B0604020202020204" pitchFamily="34" charset="0"/>
              </a:rPr>
              <a:t>.</a:t>
            </a:r>
          </a:p>
          <a:p>
            <a:endParaRPr lang="en-US" sz="1800" dirty="0">
              <a:latin typeface="Arial" panose="020B0604020202020204" pitchFamily="34" charset="0"/>
              <a:ea typeface="Roboto"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33596359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Pre-Work!</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0961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Software Checklist</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sz="1500" b="1"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 </a:t>
            </a:r>
            <a:r>
              <a:rPr lang="en" sz="2800" dirty="0">
                <a:latin typeface="Arial" panose="020B0604020202020204" pitchFamily="34" charset="0"/>
                <a:ea typeface="Roboto" panose="02000000000000000000" pitchFamily="2" charset="0"/>
                <a:cs typeface="Arial" panose="020B0604020202020204" pitchFamily="34" charset="0"/>
              </a:rPr>
              <a:t>for Version </a:t>
            </a:r>
            <a:r>
              <a:rPr lang="en" sz="2800" dirty="0" smtClean="0">
                <a:latin typeface="Arial" panose="020B0604020202020204" pitchFamily="34" charset="0"/>
                <a:ea typeface="Roboto" panose="02000000000000000000" pitchFamily="2" charset="0"/>
                <a:cs typeface="Arial" panose="020B0604020202020204" pitchFamily="34" charset="0"/>
              </a:rPr>
              <a:t>Control</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MySQL </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Heidi SQL (Windows) or Sequel Pro (Mac)</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Google Chrome</a:t>
            </a: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8862552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Accounts Checklist</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You </a:t>
            </a:r>
            <a:r>
              <a:rPr lang="en" sz="2800" dirty="0">
                <a:latin typeface="Arial" panose="020B0604020202020204" pitchFamily="34" charset="0"/>
                <a:ea typeface="Roboto" panose="02000000000000000000" pitchFamily="2" charset="0"/>
                <a:cs typeface="Arial" panose="020B0604020202020204" pitchFamily="34" charset="0"/>
              </a:rPr>
              <a:t>should also </a:t>
            </a:r>
            <a:r>
              <a:rPr lang="en" sz="2800" dirty="0" smtClean="0">
                <a:latin typeface="Arial" panose="020B0604020202020204" pitchFamily="34" charset="0"/>
                <a:ea typeface="Roboto" panose="02000000000000000000" pitchFamily="2" charset="0"/>
                <a:cs typeface="Arial" panose="020B0604020202020204" pitchFamily="34" charset="0"/>
              </a:rPr>
              <a:t>now have accounts for:</a:t>
            </a: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GitHub (with </a:t>
            </a:r>
            <a:r>
              <a:rPr lang="en" sz="2800" dirty="0">
                <a:latin typeface="Arial" panose="020B0604020202020204" pitchFamily="34" charset="0"/>
                <a:ea typeface="Roboto" panose="02000000000000000000" pitchFamily="2" charset="0"/>
                <a:cs typeface="Arial" panose="020B0604020202020204" pitchFamily="34" charset="0"/>
              </a:rPr>
              <a:t>SSH </a:t>
            </a:r>
            <a:r>
              <a:rPr lang="en" sz="2800" dirty="0" smtClean="0">
                <a:latin typeface="Arial" panose="020B0604020202020204" pitchFamily="34" charset="0"/>
                <a:ea typeface="Roboto" panose="02000000000000000000" pitchFamily="2" charset="0"/>
                <a:cs typeface="Arial" panose="020B0604020202020204" pitchFamily="34" charset="0"/>
              </a:rPr>
              <a:t>Integration)</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Twitter</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Flowchart: Process 17"/>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1" name="TextBox 20"/>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41859874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Introduce Yourselves!</a:t>
            </a:r>
            <a:endParaRPr lang="en-US" sz="2400" b="1" dirty="0">
              <a:latin typeface="Arial" panose="020B0604020202020204" pitchFamily="34" charset="0"/>
              <a:cs typeface="Arial" panose="020B0604020202020204" pitchFamily="34" charset="0"/>
            </a:endParaRPr>
          </a:p>
        </p:txBody>
      </p:sp>
      <p:cxnSp>
        <p:nvCxnSpPr>
          <p:cNvPr id="14" name="Straight Connector 13"/>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4" descr="https://da8lb468m8h1w.cloudfront.net/v2/cpanel/7974012-48452630_1-s1-v1.png?palett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124199"/>
            <a:ext cx="3272245" cy="327224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247493" y="6477000"/>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27" name="Flowchart: Process 26"/>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9" name="TextBox 28"/>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Shape 70"/>
          <p:cNvSpPr txBox="1">
            <a:spLocks/>
          </p:cNvSpPr>
          <p:nvPr/>
        </p:nvSpPr>
        <p:spPr>
          <a:xfrm>
            <a:off x="196850"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 Name</a:t>
            </a: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 Location</a:t>
            </a: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 </a:t>
            </a:r>
            <a:r>
              <a:rPr lang="en" sz="3200" dirty="0">
                <a:latin typeface="Arial" panose="020B0604020202020204" pitchFamily="34" charset="0"/>
                <a:ea typeface="Roboto" pitchFamily="2" charset="0"/>
                <a:cs typeface="Arial" panose="020B0604020202020204" pitchFamily="34" charset="0"/>
              </a:rPr>
              <a:t>Background (Career, Education, Interests</a:t>
            </a:r>
            <a:r>
              <a:rPr lang="en" sz="3200" dirty="0" smtClean="0">
                <a:latin typeface="Arial" panose="020B0604020202020204" pitchFamily="34" charset="0"/>
                <a:ea typeface="Roboto" pitchFamily="2" charset="0"/>
                <a:cs typeface="Arial" panose="020B0604020202020204" pitchFamily="34" charset="0"/>
              </a:rPr>
              <a:t>)</a:t>
            </a: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 </a:t>
            </a:r>
            <a:r>
              <a:rPr lang="en" sz="3200" dirty="0">
                <a:latin typeface="Arial" panose="020B0604020202020204" pitchFamily="34" charset="0"/>
                <a:ea typeface="Roboto" pitchFamily="2" charset="0"/>
                <a:cs typeface="Arial" panose="020B0604020202020204" pitchFamily="34" charset="0"/>
              </a:rPr>
              <a:t>Why learn web development</a:t>
            </a:r>
            <a:r>
              <a:rPr lang="en" sz="3200" dirty="0" smtClean="0">
                <a:latin typeface="Arial" panose="020B0604020202020204" pitchFamily="34" charset="0"/>
                <a:ea typeface="Roboto" pitchFamily="2" charset="0"/>
                <a:cs typeface="Arial" panose="020B0604020202020204" pitchFamily="34" charset="0"/>
              </a:rPr>
              <a:t>?</a:t>
            </a: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sz="32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8914238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0" y="660577"/>
            <a:ext cx="9155741" cy="59822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Self-Check</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Let’s do some quick checks of the following</a:t>
            </a: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Heroku Check</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47666000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Break!!!</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481736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On the Modern Web</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30699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Full-Stack Development?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29698"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413299405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The “Magic” of YouTube</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1143000" y="802186"/>
            <a:ext cx="7206085" cy="5573668"/>
          </a:xfrm>
          <a:prstGeom prst="rect">
            <a:avLst/>
          </a:prstGeom>
        </p:spPr>
      </p:pic>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857611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Full-Stack Development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9" name="Picture 8"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982468"/>
            <a:ext cx="8948716" cy="4212062"/>
          </a:xfrm>
          <a:prstGeom prst="rect">
            <a:avLst/>
          </a:prstGeom>
          <a:noFill/>
          <a:ln>
            <a:noFill/>
          </a:ln>
          <a:extLst>
            <a:ext uri="{53640926-AAD7-44D8-BBD7-CCE9431645EC}">
              <a14:shadowObscured xmlns:a14="http://schemas.microsoft.com/office/drawing/2010/main"/>
            </a:ext>
          </a:extLst>
        </p:spPr>
      </p:pic>
      <p:sp>
        <p:nvSpPr>
          <p:cNvPr id="12" name="Rectangle 11"/>
          <p:cNvSpPr/>
          <p:nvPr/>
        </p:nvSpPr>
        <p:spPr>
          <a:xfrm>
            <a:off x="-1" y="515048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334000"/>
            <a:ext cx="8796315" cy="1015663"/>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web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applications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 is a constant back-and-forth communication between the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visuals displayed on the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
        <p:nvSpPr>
          <p:cNvPr id="14" name="Flowchart: Process 1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0" name="TextBox 1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57015027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Full-Stack Development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9" name="Picture 8"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982468"/>
            <a:ext cx="8948716" cy="4212062"/>
          </a:xfrm>
          <a:prstGeom prst="rect">
            <a:avLst/>
          </a:prstGeom>
          <a:noFill/>
          <a:ln>
            <a:noFill/>
          </a:ln>
          <a:extLst>
            <a:ext uri="{53640926-AAD7-44D8-BBD7-CCE9431645EC}">
              <a14:shadowObscured xmlns:a14="http://schemas.microsoft.com/office/drawing/2010/main"/>
            </a:ext>
          </a:extLst>
        </p:spPr>
      </p:pic>
      <p:sp>
        <p:nvSpPr>
          <p:cNvPr id="12" name="Rectangle 11"/>
          <p:cNvSpPr/>
          <p:nvPr/>
        </p:nvSpPr>
        <p:spPr>
          <a:xfrm>
            <a:off x="-1" y="515048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3340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smtClean="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4" name="Flowchart: Process 1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0" name="TextBox 1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4625540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sp>
        <p:nvSpPr>
          <p:cNvPr id="16" name="Rectangle 15"/>
          <p:cNvSpPr/>
          <p:nvPr/>
        </p:nvSpPr>
        <p:spPr>
          <a:xfrm>
            <a:off x="304800" y="98052"/>
            <a:ext cx="53340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Our Full-Stack Curriculum</a:t>
            </a:r>
            <a:endParaRPr lang="en-US" sz="2400" b="1" dirty="0">
              <a:latin typeface="Arial" panose="020B0604020202020204" pitchFamily="34" charset="0"/>
              <a:cs typeface="Arial" panose="020B0604020202020204" pitchFamily="34" charset="0"/>
            </a:endParaRPr>
          </a:p>
        </p:txBody>
      </p:sp>
      <p:cxnSp>
        <p:nvCxnSpPr>
          <p:cNvPr id="3" name="Straight Connector 2"/>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7" name="Shape 70"/>
          <p:cNvSpPr txBox="1">
            <a:spLocks/>
          </p:cNvSpPr>
          <p:nvPr/>
        </p:nvSpPr>
        <p:spPr>
          <a:xfrm>
            <a:off x="0" y="1041306"/>
            <a:ext cx="3079750" cy="202606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Javascript</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J</a:t>
            </a:r>
            <a:r>
              <a:rPr lang="en-US" sz="2000" dirty="0" smtClean="0">
                <a:latin typeface="Arial" panose="020B0604020202020204" pitchFamily="34" charset="0"/>
                <a:ea typeface="Roboto" panose="02000000000000000000" pitchFamily="2" charset="0"/>
                <a:cs typeface="Arial" panose="020B0604020202020204" pitchFamily="34" charset="0"/>
              </a:rPr>
              <a:t>q</a:t>
            </a:r>
            <a:r>
              <a:rPr lang="en" sz="2000" dirty="0" smtClean="0">
                <a:latin typeface="Arial" panose="020B0604020202020204" pitchFamily="34" charset="0"/>
                <a:ea typeface="Roboto" panose="02000000000000000000" pitchFamily="2" charset="0"/>
                <a:cs typeface="Arial" panose="020B0604020202020204" pitchFamily="34" charset="0"/>
              </a:rPr>
              <a:t>uery</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Angular</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SEO</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2" name="Shape 70"/>
          <p:cNvSpPr txBox="1">
            <a:spLocks/>
          </p:cNvSpPr>
          <p:nvPr/>
        </p:nvSpPr>
        <p:spPr>
          <a:xfrm>
            <a:off x="2896001" y="1028449"/>
            <a:ext cx="1920875" cy="135478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Grunt</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Heroku</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GitHub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4" name="Shape 70"/>
          <p:cNvSpPr txBox="1">
            <a:spLocks/>
          </p:cNvSpPr>
          <p:nvPr/>
        </p:nvSpPr>
        <p:spPr>
          <a:xfrm>
            <a:off x="-1" y="3794041"/>
            <a:ext cx="3382673" cy="1828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Cloud DBs via Parse</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Javascript Objects</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8" name="Shape 70"/>
          <p:cNvSpPr txBox="1">
            <a:spLocks/>
          </p:cNvSpPr>
          <p:nvPr/>
        </p:nvSpPr>
        <p:spPr>
          <a:xfrm>
            <a:off x="5101131" y="1011637"/>
            <a:ext cx="3841750" cy="27432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Constructor Functions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Cookies, Sessions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Test-Driven Development Node.js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Express.js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APIs Creating &amp; MVC</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User Authentication </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0" name="Shape 70"/>
          <p:cNvSpPr txBox="1">
            <a:spLocks/>
          </p:cNvSpPr>
          <p:nvPr/>
        </p:nvSpPr>
        <p:spPr>
          <a:xfrm>
            <a:off x="2940592" y="2832132"/>
            <a:ext cx="2130158"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MongoDB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1" name="Shape 70"/>
          <p:cNvSpPr txBox="1">
            <a:spLocks/>
          </p:cNvSpPr>
          <p:nvPr/>
        </p:nvSpPr>
        <p:spPr>
          <a:xfrm>
            <a:off x="-3208" y="5867400"/>
            <a:ext cx="2133934" cy="38880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Meteor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2" name="Shape 70"/>
          <p:cNvSpPr txBox="1">
            <a:spLocks/>
          </p:cNvSpPr>
          <p:nvPr/>
        </p:nvSpPr>
        <p:spPr>
          <a:xfrm>
            <a:off x="5057916" y="4307163"/>
            <a:ext cx="3049242"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Data Structures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Sorting Algorithms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Design Patterns</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3" name="Shape 70"/>
          <p:cNvSpPr txBox="1">
            <a:spLocks/>
          </p:cNvSpPr>
          <p:nvPr/>
        </p:nvSpPr>
        <p:spPr>
          <a:xfrm>
            <a:off x="439688" y="634823"/>
            <a:ext cx="2181003"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The Browser</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4" name="Shape 70"/>
          <p:cNvSpPr txBox="1">
            <a:spLocks/>
          </p:cNvSpPr>
          <p:nvPr/>
        </p:nvSpPr>
        <p:spPr>
          <a:xfrm>
            <a:off x="3355059" y="634823"/>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Dev Tools</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5" name="Shape 70"/>
          <p:cNvSpPr txBox="1">
            <a:spLocks/>
          </p:cNvSpPr>
          <p:nvPr/>
        </p:nvSpPr>
        <p:spPr>
          <a:xfrm>
            <a:off x="456466" y="3429000"/>
            <a:ext cx="230505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API Interaction</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6" name="Shape 70"/>
          <p:cNvSpPr txBox="1">
            <a:spLocks/>
          </p:cNvSpPr>
          <p:nvPr/>
        </p:nvSpPr>
        <p:spPr>
          <a:xfrm>
            <a:off x="3382673" y="2471504"/>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Databases</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7" name="Shape 70"/>
          <p:cNvSpPr txBox="1">
            <a:spLocks/>
          </p:cNvSpPr>
          <p:nvPr/>
        </p:nvSpPr>
        <p:spPr>
          <a:xfrm>
            <a:off x="5562982" y="609600"/>
            <a:ext cx="3522975"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Middleware and Servers</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8" name="Shape 70"/>
          <p:cNvSpPr txBox="1">
            <a:spLocks/>
          </p:cNvSpPr>
          <p:nvPr/>
        </p:nvSpPr>
        <p:spPr>
          <a:xfrm>
            <a:off x="5498474" y="3962400"/>
            <a:ext cx="2592042"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CS Fundamentals </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9" name="Shape 70"/>
          <p:cNvSpPr txBox="1">
            <a:spLocks/>
          </p:cNvSpPr>
          <p:nvPr/>
        </p:nvSpPr>
        <p:spPr>
          <a:xfrm>
            <a:off x="438460" y="5554332"/>
            <a:ext cx="390494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Cutting Edge Development</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30" name="Flowchart: Process 2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32" name="TextBox 3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6749507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Let’s Get </a:t>
            </a:r>
            <a:r>
              <a:rPr lang="en-US" sz="4500" b="1" i="1" dirty="0" err="1" smtClean="0">
                <a:solidFill>
                  <a:schemeClr val="bg1"/>
                </a:solidFill>
                <a:latin typeface="Arial" panose="020B0604020202020204" pitchFamily="34" charset="0"/>
                <a:ea typeface="Roboto" panose="02000000000000000000" pitchFamily="2" charset="0"/>
                <a:cs typeface="Arial" panose="020B0604020202020204" pitchFamily="34" charset="0"/>
              </a:rPr>
              <a:t>Crackin</a:t>
            </a:r>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99016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Intro to Console</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3072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12245899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0" y="660577"/>
            <a:ext cx="9155741" cy="59822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4076701"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Instructor = …? </a:t>
            </a:r>
          </a:p>
        </p:txBody>
      </p:sp>
      <p:sp>
        <p:nvSpPr>
          <p:cNvPr id="17" name="Shape 70"/>
          <p:cNvSpPr txBox="1">
            <a:spLocks/>
          </p:cNvSpPr>
          <p:nvPr/>
        </p:nvSpPr>
        <p:spPr>
          <a:xfrm>
            <a:off x="196850" y="7606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b="1" u="sng" dirty="0" smtClean="0">
                <a:latin typeface="Arial" panose="020B0604020202020204" pitchFamily="34" charset="0"/>
                <a:ea typeface="Roboto" panose="02000000000000000000" pitchFamily="2" charset="0"/>
                <a:cs typeface="Arial" panose="020B0604020202020204" pitchFamily="34" charset="0"/>
              </a:rPr>
              <a:t>Ahmed Haque</a:t>
            </a:r>
          </a:p>
          <a:p>
            <a:pPr marL="685800" indent="-457200">
              <a:spcBef>
                <a:spcPts val="0"/>
              </a:spcBef>
            </a:pPr>
            <a:endParaRPr lang="en" sz="1500" b="1"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BS in Biomedical Engineering from Texas A&amp;M</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PhD Candidate in Bioengineering from Rice U.</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Over 7 years coding, </a:t>
            </a:r>
            <a:r>
              <a:rPr lang="en" sz="1500" dirty="0" smtClean="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2050" name="Picture 2" descr="https://da8lb468m8h1w.cloudfront.net/v2/cpanel/9386808-48452630_1-s1-v1.png?palette=1"/>
          <p:cNvPicPr>
            <a:picLocks noChangeAspect="1" noChangeArrowheads="1"/>
          </p:cNvPicPr>
          <p:nvPr/>
        </p:nvPicPr>
        <p:blipFill rotWithShape="1">
          <a:blip r:embed="rId3">
            <a:extLst>
              <a:ext uri="{28A0092B-C50C-407E-A947-70E740481C1C}">
                <a14:useLocalDpi xmlns:a14="http://schemas.microsoft.com/office/drawing/2010/main" val="0"/>
              </a:ext>
            </a:extLst>
          </a:blip>
          <a:srcRect b="9074"/>
          <a:stretch/>
        </p:blipFill>
        <p:spPr bwMode="auto">
          <a:xfrm>
            <a:off x="581038" y="3682219"/>
            <a:ext cx="3000362" cy="27281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29000" y="4326923"/>
            <a:ext cx="5726741" cy="1323439"/>
          </a:xfrm>
          <a:prstGeom prst="rect">
            <a:avLst/>
          </a:prstGeom>
        </p:spPr>
        <p:txBody>
          <a:bodyPr wrap="square">
            <a:spAutoFit/>
          </a:bodyPr>
          <a:lstStyle/>
          <a:p>
            <a:pPr marL="685800" indent="-457200">
              <a:spcBef>
                <a:spcPts val="0"/>
              </a:spcBef>
              <a:buFont typeface="Arial" panose="020B0604020202020204" pitchFamily="34" charset="0"/>
              <a:buChar char="•"/>
            </a:pPr>
            <a:r>
              <a:rPr lang="en" sz="3000" i="1" dirty="0" smtClean="0">
                <a:latin typeface="Arial" panose="020B0604020202020204" pitchFamily="34" charset="0"/>
                <a:ea typeface="Roboto" panose="02000000000000000000" pitchFamily="2" charset="0"/>
                <a:cs typeface="Arial" panose="020B0604020202020204" pitchFamily="34" charset="0"/>
              </a:rPr>
              <a:t>LOVES</a:t>
            </a:r>
            <a:r>
              <a:rPr lang="en" sz="3000" dirty="0" smtClean="0">
                <a:latin typeface="Arial" panose="020B0604020202020204" pitchFamily="34" charset="0"/>
                <a:ea typeface="Roboto" panose="02000000000000000000" pitchFamily="2" charset="0"/>
                <a:cs typeface="Arial" panose="020B0604020202020204" pitchFamily="34" charset="0"/>
              </a:rPr>
              <a:t> teaching</a:t>
            </a:r>
          </a:p>
          <a:p>
            <a:pPr marL="685800" indent="-457200">
              <a:spcBef>
                <a:spcPts val="0"/>
              </a:spcBef>
              <a:buFont typeface="Arial" panose="020B0604020202020204" pitchFamily="34" charset="0"/>
              <a:buChar char="•"/>
            </a:pPr>
            <a:endParaRPr 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sz="2000" dirty="0" smtClean="0">
                <a:latin typeface="Arial" panose="020B0604020202020204" pitchFamily="34" charset="0"/>
                <a:ea typeface="Roboto" panose="02000000000000000000" pitchFamily="2" charset="0"/>
                <a:cs typeface="Arial" panose="020B0604020202020204" pitchFamily="34" charset="0"/>
              </a:rPr>
              <a:t>Secretly, an aspiring zen master</a:t>
            </a:r>
            <a:endParaRPr lang="en" sz="2000" dirty="0">
              <a:latin typeface="Arial" panose="020B0604020202020204" pitchFamily="34" charset="0"/>
              <a:ea typeface="Roboto" panose="02000000000000000000"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20" name="Flowchart: Process 1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2" name="TextBox 2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95516787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 name="TextBox 1"/>
          <p:cNvSpPr txBox="1"/>
          <p:nvPr/>
        </p:nvSpPr>
        <p:spPr>
          <a:xfrm>
            <a:off x="304800" y="914400"/>
            <a:ext cx="8686800" cy="4708981"/>
          </a:xfrm>
          <a:prstGeom prst="rect">
            <a:avLst/>
          </a:prstGeom>
          <a:noFill/>
        </p:spPr>
        <p:txBody>
          <a:bodyPr wrap="square" rtlCol="0">
            <a:spAutoFit/>
          </a:bodyPr>
          <a:lstStyle/>
          <a:p>
            <a:r>
              <a:rPr lang="en-US" sz="2000" b="1" dirty="0" smtClean="0">
                <a:latin typeface="Arial" panose="020B0604020202020204" pitchFamily="34" charset="0"/>
                <a:ea typeface="Roboto" pitchFamily="2" charset="0"/>
                <a:cs typeface="Arial" panose="020B0604020202020204" pitchFamily="34" charset="0"/>
              </a:rPr>
              <a:t>Assignment:</a:t>
            </a:r>
          </a:p>
          <a:p>
            <a:r>
              <a:rPr lang="en-US" sz="2000" dirty="0" smtClean="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smtClean="0">
                <a:latin typeface="Arial" panose="020B0604020202020204" pitchFamily="34" charset="0"/>
                <a:ea typeface="Roboto" pitchFamily="2" charset="0"/>
                <a:cs typeface="Arial" panose="020B0604020202020204" pitchFamily="34" charset="0"/>
              </a:rPr>
              <a:t>first_day_stuff</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smtClean="0">
                <a:latin typeface="Arial" panose="020B0604020202020204" pitchFamily="34" charset="0"/>
                <a:ea typeface="Roboto" pitchFamily="2" charset="0"/>
                <a:cs typeface="Arial" panose="020B0604020202020204" pitchFamily="34" charset="0"/>
              </a:rPr>
              <a:t>first_day.html</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smtClean="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r>
              <a:rPr lang="en-US" sz="2000" dirty="0" smtClean="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8018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cxnSp>
        <p:nvCxnSpPr>
          <p:cNvPr id="3" name="Straight Connector 2"/>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30" name="Title 1"/>
          <p:cNvSpPr txBox="1">
            <a:spLocks/>
          </p:cNvSpPr>
          <p:nvPr/>
        </p:nvSpPr>
        <p:spPr>
          <a:xfrm>
            <a:off x="1438276" y="1267852"/>
            <a:ext cx="6457950" cy="1098174"/>
          </a:xfrm>
          <a:prstGeom prst="rect">
            <a:avLst/>
          </a:prstGeom>
        </p:spPr>
        <p:txBody>
          <a:bodyPr vert="horz" lIns="91440" tIns="45720" rIns="91440" bIns="45720"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smtClean="0">
                <a:latin typeface="Arial" panose="020B0604020202020204" pitchFamily="34" charset="0"/>
                <a:ea typeface="Roboto" panose="02000000000000000000" pitchFamily="2" charset="0"/>
                <a:cs typeface="Arial" panose="020B0604020202020204" pitchFamily="34" charset="0"/>
              </a:rPr>
              <a:t>Discuss with Neighbors</a:t>
            </a:r>
            <a:endParaRPr lang="en-US" sz="6000" b="1" i="1" dirty="0">
              <a:latin typeface="Arial" panose="020B0604020202020204" pitchFamily="34" charset="0"/>
              <a:ea typeface="Roboto" panose="02000000000000000000" pitchFamily="2" charset="0"/>
              <a:cs typeface="Arial" panose="020B0604020202020204" pitchFamily="34" charset="0"/>
            </a:endParaRPr>
          </a:p>
        </p:txBody>
      </p:sp>
      <p:sp>
        <p:nvSpPr>
          <p:cNvPr id="31" name="Rectangle 3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Intro to Console</a:t>
            </a:r>
            <a:endParaRPr lang="en-US" sz="2400" b="1" dirty="0">
              <a:latin typeface="Arial" panose="020B0604020202020204" pitchFamily="34" charset="0"/>
              <a:cs typeface="Arial" panose="020B0604020202020204" pitchFamily="34" charset="0"/>
            </a:endParaRPr>
          </a:p>
        </p:txBody>
      </p:sp>
      <p:pic>
        <p:nvPicPr>
          <p:cNvPr id="37892"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Process 10"/>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4787057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Hello, HTML</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646784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0" y="660579"/>
            <a:ext cx="9155741" cy="598221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&lt;title&gt; Intro to HTML &lt;/title&gt;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41986"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911367"/>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364" y="940553"/>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 y="5293306"/>
            <a:ext cx="9155741" cy="13494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p:nvSpPr>
        <p:spPr>
          <a:xfrm>
            <a:off x="173842" y="53340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smtClean="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smtClean="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4" name="Flowchart: Process 1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0" name="TextBox 1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6892610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 name="TextBox 1"/>
          <p:cNvSpPr txBox="1"/>
          <p:nvPr/>
        </p:nvSpPr>
        <p:spPr>
          <a:xfrm>
            <a:off x="304800" y="914400"/>
            <a:ext cx="8686800" cy="5355312"/>
          </a:xfrm>
          <a:prstGeom prst="rect">
            <a:avLst/>
          </a:prstGeom>
          <a:noFill/>
        </p:spPr>
        <p:txBody>
          <a:bodyPr wrap="square" rtlCol="0">
            <a:spAutoFit/>
          </a:bodyPr>
          <a:lstStyle/>
          <a:p>
            <a:r>
              <a:rPr lang="en-US" b="1" dirty="0" smtClean="0">
                <a:latin typeface="Arial" panose="020B0604020202020204" pitchFamily="34" charset="0"/>
                <a:ea typeface="Roboto" pitchFamily="2" charset="0"/>
                <a:cs typeface="Arial" panose="020B0604020202020204" pitchFamily="34" charset="0"/>
              </a:rPr>
              <a:t>Assignment:</a:t>
            </a:r>
          </a:p>
          <a:p>
            <a:r>
              <a:rPr lang="en-US" dirty="0" smtClean="0">
                <a:latin typeface="Arial" panose="020B0604020202020204" pitchFamily="34" charset="0"/>
                <a:ea typeface="Roboto" pitchFamily="2" charset="0"/>
                <a:cs typeface="Arial" panose="020B0604020202020204" pitchFamily="34" charset="0"/>
              </a:rPr>
              <a:t>In </a:t>
            </a:r>
            <a:r>
              <a:rPr lang="en-US" dirty="0">
                <a:latin typeface="Arial" panose="020B0604020202020204" pitchFamily="34" charset="0"/>
                <a:ea typeface="Roboto" pitchFamily="2" charset="0"/>
                <a:cs typeface="Arial" panose="020B0604020202020204" pitchFamily="34" charset="0"/>
              </a:rPr>
              <a:t>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DOCTYPE </a:t>
            </a:r>
            <a:r>
              <a:rPr lang="en-US" dirty="0">
                <a:latin typeface="Arial" panose="020B0604020202020204" pitchFamily="34" charset="0"/>
                <a:ea typeface="Roboto" pitchFamily="2" charset="0"/>
                <a:cs typeface="Arial" panose="020B0604020202020204" pitchFamily="34" charset="0"/>
              </a:rPr>
              <a:t>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Head </a:t>
            </a:r>
            <a:r>
              <a:rPr lang="en-US" dirty="0">
                <a:latin typeface="Arial" panose="020B0604020202020204" pitchFamily="34" charset="0"/>
                <a:ea typeface="Roboto" pitchFamily="2" charset="0"/>
                <a:cs typeface="Arial" panose="020B0604020202020204" pitchFamily="34" charset="0"/>
              </a:rPr>
              <a:t>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H1 </a:t>
            </a:r>
            <a:r>
              <a:rPr lang="en-US" dirty="0">
                <a:latin typeface="Arial" panose="020B0604020202020204" pitchFamily="34" charset="0"/>
                <a:ea typeface="Roboto" pitchFamily="2" charset="0"/>
                <a:cs typeface="Arial" panose="020B0604020202020204" pitchFamily="34" charset="0"/>
              </a:rPr>
              <a:t>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Embed </a:t>
            </a:r>
            <a:r>
              <a:rPr lang="en-US" dirty="0">
                <a:latin typeface="Arial" panose="020B0604020202020204" pitchFamily="34" charset="0"/>
                <a:ea typeface="Roboto" pitchFamily="2" charset="0"/>
                <a:cs typeface="Arial" panose="020B0604020202020204" pitchFamily="34" charset="0"/>
              </a:rPr>
              <a:t>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the following three links on your page: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One </a:t>
            </a:r>
            <a:r>
              <a:rPr lang="en-US" dirty="0">
                <a:latin typeface="Arial" panose="020B0604020202020204" pitchFamily="34" charset="0"/>
                <a:ea typeface="Roboto" pitchFamily="2" charset="0"/>
                <a:cs typeface="Arial" panose="020B0604020202020204" pitchFamily="34" charset="0"/>
              </a:rPr>
              <a:t>link that is target="_blank" so that it opens a new tab when clicked 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Make </a:t>
            </a:r>
            <a:r>
              <a:rPr lang="en-US" dirty="0">
                <a:latin typeface="Arial" panose="020B0604020202020204" pitchFamily="34" charset="0"/>
                <a:ea typeface="Roboto" pitchFamily="2" charset="0"/>
                <a:cs typeface="Arial" panose="020B0604020202020204" pitchFamily="34" charset="0"/>
              </a:rPr>
              <a:t>the second link bold.</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Make </a:t>
            </a:r>
            <a:r>
              <a:rPr lang="en-US" dirty="0">
                <a:latin typeface="Arial" panose="020B0604020202020204" pitchFamily="34" charset="0"/>
                <a:ea typeface="Roboto" pitchFamily="2" charset="0"/>
                <a:cs typeface="Arial" panose="020B0604020202020204" pitchFamily="34" charset="0"/>
              </a:rPr>
              <a:t>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r>
              <a:rPr lang="en-US" b="1" dirty="0" smtClean="0">
                <a:latin typeface="Arial" panose="020B0604020202020204" pitchFamily="34" charset="0"/>
                <a:ea typeface="Roboto" pitchFamily="2" charset="0"/>
                <a:cs typeface="Arial" panose="020B0604020202020204" pitchFamily="34" charset="0"/>
              </a:rPr>
              <a:t>:</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an ordered list of steps to make a sandwich.</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an unordered list of 5 bands/musicians you like.</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a table with 2 columns (animal class, animal name) and have 4 rows of animals </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Use </a:t>
            </a:r>
            <a:r>
              <a:rPr lang="en-US" dirty="0">
                <a:latin typeface="Arial" panose="020B0604020202020204" pitchFamily="34" charset="0"/>
                <a:ea typeface="Roboto" pitchFamily="2" charset="0"/>
                <a:cs typeface="Arial" panose="020B0604020202020204" pitchFamily="34" charset="0"/>
              </a:rPr>
              <a:t>an alternate way of separating links without line breaks.</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Embed </a:t>
            </a:r>
            <a:r>
              <a:rPr lang="en-US" dirty="0">
                <a:latin typeface="Arial" panose="020B0604020202020204" pitchFamily="34" charset="0"/>
                <a:ea typeface="Roboto" pitchFamily="2" charset="0"/>
                <a:cs typeface="Arial" panose="020B0604020202020204" pitchFamily="34" charset="0"/>
              </a:rPr>
              <a:t>a </a:t>
            </a:r>
            <a:r>
              <a:rPr lang="en-US" dirty="0" err="1">
                <a:latin typeface="Arial" panose="020B0604020202020204" pitchFamily="34" charset="0"/>
                <a:ea typeface="Roboto" pitchFamily="2" charset="0"/>
                <a:cs typeface="Arial" panose="020B0604020202020204" pitchFamily="34" charset="0"/>
              </a:rPr>
              <a:t>Youtube</a:t>
            </a:r>
            <a:r>
              <a:rPr lang="en-US" dirty="0">
                <a:latin typeface="Arial" panose="020B0604020202020204" pitchFamily="34" charset="0"/>
                <a:ea typeface="Roboto" pitchFamily="2" charset="0"/>
                <a:cs typeface="Arial" panose="020B0604020202020204" pitchFamily="34" charset="0"/>
              </a:rPr>
              <a:t> video of your favorite band/musician.</a:t>
            </a: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&lt;h1&gt; Your Turn!!! &lt;/h1&gt;</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485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0" y="640459"/>
            <a:ext cx="9155741" cy="598894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Arial" panose="020B0604020202020204" pitchFamily="34" charset="0"/>
              <a:cs typeface="Arial" panose="020B0604020202020204" pitchFamily="34" charset="0"/>
            </a:endParaRPr>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cxnSp>
        <p:nvCxnSpPr>
          <p:cNvPr id="3" name="Straight Connector 2"/>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30" name="Title 1"/>
          <p:cNvSpPr txBox="1">
            <a:spLocks/>
          </p:cNvSpPr>
          <p:nvPr/>
        </p:nvSpPr>
        <p:spPr>
          <a:xfrm>
            <a:off x="3208820" y="2935535"/>
            <a:ext cx="6457950" cy="1098174"/>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smtClean="0">
                <a:latin typeface="Arial" panose="020B0604020202020204" pitchFamily="34" charset="0"/>
                <a:ea typeface="Roboto" panose="02000000000000000000" pitchFamily="2" charset="0"/>
                <a:cs typeface="Arial" panose="020B0604020202020204" pitchFamily="34" charset="0"/>
              </a:rPr>
              <a:t>How’d it go?</a:t>
            </a:r>
            <a:endParaRPr lang="en-US" sz="6000" b="1" i="1" dirty="0">
              <a:latin typeface="Arial" panose="020B0604020202020204" pitchFamily="34" charset="0"/>
              <a:ea typeface="Roboto" panose="02000000000000000000" pitchFamily="2" charset="0"/>
              <a:cs typeface="Arial" panose="020B0604020202020204" pitchFamily="34" charset="0"/>
            </a:endParaRPr>
          </a:p>
        </p:txBody>
      </p:sp>
      <p:sp>
        <p:nvSpPr>
          <p:cNvPr id="31" name="Rectangle 30"/>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&lt;title&gt; Intro to HTML &lt;/title&gt;</a:t>
            </a:r>
          </a:p>
        </p:txBody>
      </p:sp>
      <p:pic>
        <p:nvPicPr>
          <p:cNvPr id="44034"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Process 10"/>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13055140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Chrome Dev Tools</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837148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lowchart: Process 14"/>
          <p:cNvSpPr/>
          <p:nvPr/>
        </p:nvSpPr>
        <p:spPr>
          <a:xfrm>
            <a:off x="0" y="660579"/>
            <a:ext cx="9155741" cy="598221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Inspector Gadget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 y="4737796"/>
            <a:ext cx="9155741" cy="16897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p:nvSpPr>
        <p:spPr>
          <a:xfrm>
            <a:off x="173842" y="4813996"/>
            <a:ext cx="8796315" cy="1631216"/>
          </a:xfrm>
          <a:prstGeom prst="rect">
            <a:avLst/>
          </a:prstGeom>
        </p:spPr>
        <p:txBody>
          <a:bodyPr wrap="square">
            <a:spAutoFit/>
          </a:bodyPr>
          <a:lstStyle/>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Chrome Dev Tools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allows you as a developer to </a:t>
            </a:r>
            <a:r>
              <a:rPr lang="en-US" sz="2000" u="sng" dirty="0" smtClean="0">
                <a:solidFill>
                  <a:schemeClr val="bg1"/>
                </a:solidFill>
                <a:latin typeface="Arial" panose="020B0604020202020204" pitchFamily="34" charset="0"/>
                <a:ea typeface="Roboto" panose="02000000000000000000" pitchFamily="2" charset="0"/>
                <a:cs typeface="Arial" panose="020B0604020202020204" pitchFamily="34" charset="0"/>
              </a:rPr>
              <a:t>dissect any website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for its HTML composition and CSS. </a:t>
            </a:r>
          </a:p>
          <a:p>
            <a:pPr marL="342900" indent="-342900">
              <a:buFont typeface="Arial" panose="020B0604020202020204" pitchFamily="34" charset="0"/>
              <a:buChar char="•"/>
            </a:pP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You can (and should)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use this tool to get familiar with how other websites work under the hood.</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3630" y="817200"/>
            <a:ext cx="9159370" cy="3521431"/>
          </a:xfrm>
          <a:prstGeom prst="rect">
            <a:avLst/>
          </a:prstGeom>
        </p:spPr>
      </p:pic>
      <p:sp>
        <p:nvSpPr>
          <p:cNvPr id="14" name="Flowchart: Process 1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0" name="TextBox 1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3282182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Questions?</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016620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Homework!</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97020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0" y="660578"/>
            <a:ext cx="9155741" cy="598221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My Dissertation… in 6 seconds.</a:t>
            </a:r>
            <a:endParaRPr lang="en-US" sz="2400" b="1" dirty="0">
              <a:latin typeface="Arial" panose="020B0604020202020204" pitchFamily="34" charset="0"/>
              <a:cs typeface="Arial" panose="020B0604020202020204" pitchFamily="34" charset="0"/>
            </a:endParaRPr>
          </a:p>
        </p:txBody>
      </p:sp>
      <p:pic>
        <p:nvPicPr>
          <p:cNvPr id="2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5115" r="21221" b="3226"/>
          <a:stretch/>
        </p:blipFill>
        <p:spPr bwMode="auto">
          <a:xfrm>
            <a:off x="506671" y="2078434"/>
            <a:ext cx="34290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4283014" y="1905000"/>
            <a:ext cx="4454586" cy="4385470"/>
            <a:chOff x="4060853" y="968081"/>
            <a:chExt cx="4806922" cy="4732339"/>
          </a:xfrm>
        </p:grpSpPr>
        <p:pic>
          <p:nvPicPr>
            <p:cNvPr id="23" name="Picture 22"/>
            <p:cNvPicPr/>
            <p:nvPr/>
          </p:nvPicPr>
          <p:blipFill>
            <a:blip r:embed="rId4">
              <a:extLst>
                <a:ext uri="{28A0092B-C50C-407E-A947-70E740481C1C}">
                  <a14:useLocalDpi xmlns:a14="http://schemas.microsoft.com/office/drawing/2010/main" val="0"/>
                </a:ext>
              </a:extLst>
            </a:blip>
            <a:stretch>
              <a:fillRect/>
            </a:stretch>
          </p:blipFill>
          <p:spPr>
            <a:xfrm>
              <a:off x="4060853" y="968081"/>
              <a:ext cx="2427017" cy="4732338"/>
            </a:xfrm>
            <a:prstGeom prst="rect">
              <a:avLst/>
            </a:prstGeom>
          </p:spPr>
        </p:pic>
        <p:pic>
          <p:nvPicPr>
            <p:cNvPr id="27" name="Picture 26"/>
            <p:cNvPicPr/>
            <p:nvPr/>
          </p:nvPicPr>
          <p:blipFill>
            <a:blip r:embed="rId5">
              <a:extLst>
                <a:ext uri="{28A0092B-C50C-407E-A947-70E740481C1C}">
                  <a14:useLocalDpi xmlns:a14="http://schemas.microsoft.com/office/drawing/2010/main" val="0"/>
                </a:ext>
              </a:extLst>
            </a:blip>
            <a:stretch>
              <a:fillRect/>
            </a:stretch>
          </p:blipFill>
          <p:spPr>
            <a:xfrm>
              <a:off x="6512364" y="968082"/>
              <a:ext cx="2355411" cy="4732338"/>
            </a:xfrm>
            <a:prstGeom prst="rect">
              <a:avLst/>
            </a:prstGeom>
          </p:spPr>
        </p:pic>
      </p:grpSp>
      <p:grpSp>
        <p:nvGrpSpPr>
          <p:cNvPr id="2048" name="Group 2047"/>
          <p:cNvGrpSpPr/>
          <p:nvPr/>
        </p:nvGrpSpPr>
        <p:grpSpPr>
          <a:xfrm>
            <a:off x="5133839" y="933425"/>
            <a:ext cx="3705361" cy="822317"/>
            <a:chOff x="5342201" y="981821"/>
            <a:chExt cx="3692941" cy="822317"/>
          </a:xfrm>
        </p:grpSpPr>
        <p:sp>
          <p:nvSpPr>
            <p:cNvPr id="6" name="Rectangle 5"/>
            <p:cNvSpPr/>
            <p:nvPr/>
          </p:nvSpPr>
          <p:spPr>
            <a:xfrm>
              <a:off x="5342201" y="981821"/>
              <a:ext cx="3692941" cy="8223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p:cNvSpPr txBox="1"/>
            <p:nvPr/>
          </p:nvSpPr>
          <p:spPr>
            <a:xfrm>
              <a:off x="5342201" y="1101160"/>
              <a:ext cx="3692941" cy="553998"/>
            </a:xfrm>
            <a:prstGeom prst="rect">
              <a:avLst/>
            </a:prstGeom>
            <a:noFill/>
          </p:spPr>
          <p:txBody>
            <a:bodyPr wrap="square" rtlCol="0">
              <a:spAutoFit/>
            </a:bodyPr>
            <a:lstStyle/>
            <a:p>
              <a:pPr algn="ctr"/>
              <a:r>
                <a:rPr lang="en-US" sz="2800" b="1" dirty="0" smtClean="0">
                  <a:solidFill>
                    <a:schemeClr val="bg1"/>
                  </a:solidFill>
                  <a:latin typeface="Arial" panose="020B0604020202020204" pitchFamily="34" charset="0"/>
                  <a:ea typeface="Roboto" panose="02000000000000000000" pitchFamily="2" charset="0"/>
                  <a:cs typeface="Arial" panose="020B0604020202020204" pitchFamily="34" charset="0"/>
                </a:rPr>
                <a:t>Awesome Health</a:t>
              </a:r>
              <a:r>
                <a:rPr lang="en-US" sz="3000" b="1"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1500" b="1" dirty="0" smtClean="0">
                  <a:solidFill>
                    <a:schemeClr val="bg1"/>
                  </a:solidFill>
                  <a:latin typeface="Arial" panose="020B0604020202020204" pitchFamily="34" charset="0"/>
                  <a:ea typeface="Roboto" panose="02000000000000000000" pitchFamily="2" charset="0"/>
                  <a:cs typeface="Arial" panose="020B0604020202020204" pitchFamily="34" charset="0"/>
                </a:rPr>
                <a:t>(Yay!)</a:t>
              </a:r>
              <a:endParaRPr lang="en-US" sz="15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grpSp>
      <p:sp>
        <p:nvSpPr>
          <p:cNvPr id="33" name="Rectangle 32"/>
          <p:cNvSpPr/>
          <p:nvPr/>
        </p:nvSpPr>
        <p:spPr>
          <a:xfrm>
            <a:off x="163024" y="1132311"/>
            <a:ext cx="1792705" cy="4001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17413" y="1130135"/>
            <a:ext cx="1651459" cy="400110"/>
          </a:xfrm>
          <a:prstGeom prst="rect">
            <a:avLst/>
          </a:prstGeom>
          <a:noFill/>
        </p:spPr>
        <p:txBody>
          <a:bodyPr wrap="square" rtlCol="0">
            <a:spAutoFit/>
          </a:bodyPr>
          <a:lstStyle/>
          <a:p>
            <a:pPr algn="ct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Biomarkers</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grpSp>
        <p:nvGrpSpPr>
          <p:cNvPr id="35" name="Group 34"/>
          <p:cNvGrpSpPr/>
          <p:nvPr/>
        </p:nvGrpSpPr>
        <p:grpSpPr>
          <a:xfrm>
            <a:off x="2489129" y="1129708"/>
            <a:ext cx="1792705" cy="400110"/>
            <a:chOff x="2819399" y="6042631"/>
            <a:chExt cx="3886201" cy="400110"/>
          </a:xfrm>
        </p:grpSpPr>
        <p:sp>
          <p:nvSpPr>
            <p:cNvPr id="36" name="Rectangle 35"/>
            <p:cNvSpPr/>
            <p:nvPr/>
          </p:nvSpPr>
          <p:spPr>
            <a:xfrm>
              <a:off x="2819399" y="6042631"/>
              <a:ext cx="3886201" cy="4001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TextBox 36"/>
            <p:cNvSpPr txBox="1"/>
            <p:nvPr/>
          </p:nvSpPr>
          <p:spPr>
            <a:xfrm>
              <a:off x="3480140" y="6042631"/>
              <a:ext cx="2617513" cy="400110"/>
            </a:xfrm>
            <a:prstGeom prst="rect">
              <a:avLst/>
            </a:prstGeom>
            <a:noFill/>
          </p:spPr>
          <p:txBody>
            <a:bodyPr wrap="square" rtlCol="0">
              <a:spAutoFit/>
            </a:bodyPr>
            <a:lstStyle/>
            <a:p>
              <a:pPr algn="ct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Coding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grpSp>
      <p:sp>
        <p:nvSpPr>
          <p:cNvPr id="8" name="Plus 7"/>
          <p:cNvSpPr/>
          <p:nvPr/>
        </p:nvSpPr>
        <p:spPr>
          <a:xfrm>
            <a:off x="2043300" y="1147729"/>
            <a:ext cx="358257" cy="358257"/>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Equal 9"/>
          <p:cNvSpPr/>
          <p:nvPr/>
        </p:nvSpPr>
        <p:spPr>
          <a:xfrm>
            <a:off x="4470329" y="1103764"/>
            <a:ext cx="434693" cy="434693"/>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lowchart: Process 2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8" name="TextBox 27"/>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8276861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The Path of Learning</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329800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ea typeface="Roboto" panose="02000000000000000000" pitchFamily="2" charset="0"/>
                <a:cs typeface="Arial" panose="020B0604020202020204" pitchFamily="34" charset="0"/>
              </a:rPr>
              <a:t>Your Goals for the Path</a:t>
            </a:r>
            <a:endParaRPr lang="en-US" sz="2400" b="1" dirty="0">
              <a:latin typeface="Arial" panose="020B0604020202020204" pitchFamily="34" charset="0"/>
              <a:ea typeface="Roboto" panose="02000000000000000000" pitchFamily="2" charset="0"/>
              <a:cs typeface="Arial" panose="020B0604020202020204" pitchFamily="34" charset="0"/>
            </a:endParaRPr>
          </a:p>
        </p:txBody>
      </p:sp>
      <p:cxnSp>
        <p:nvCxnSpPr>
          <p:cNvPr id="3" name="Straight Connector 2"/>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Shape 70"/>
          <p:cNvSpPr txBox="1">
            <a:spLocks/>
          </p:cNvSpPr>
          <p:nvPr/>
        </p:nvSpPr>
        <p:spPr>
          <a:xfrm>
            <a:off x="590336" y="1669970"/>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“Hope to make something of myself one day…”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1" name="Shape 70"/>
          <p:cNvSpPr txBox="1">
            <a:spLocks/>
          </p:cNvSpPr>
          <p:nvPr/>
        </p:nvSpPr>
        <p:spPr>
          <a:xfrm>
            <a:off x="971336" y="1042649"/>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smtClean="0">
                <a:latin typeface="Arial" panose="020B0604020202020204" pitchFamily="34" charset="0"/>
                <a:ea typeface="Roboto" panose="02000000000000000000" pitchFamily="2" charset="0"/>
                <a:cs typeface="Arial" panose="020B0604020202020204" pitchFamily="34" charset="0"/>
              </a:rPr>
              <a:t>nd be able to support a family.”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2" name="Shape 70"/>
          <p:cNvSpPr txBox="1">
            <a:spLocks/>
          </p:cNvSpPr>
          <p:nvPr/>
        </p:nvSpPr>
        <p:spPr>
          <a:xfrm>
            <a:off x="971336" y="2374924"/>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4" name="Shape 70"/>
          <p:cNvSpPr txBox="1">
            <a:spLocks/>
          </p:cNvSpPr>
          <p:nvPr/>
        </p:nvSpPr>
        <p:spPr>
          <a:xfrm>
            <a:off x="1324241" y="2986571"/>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8" name="Shape 70"/>
          <p:cNvSpPr txBox="1">
            <a:spLocks/>
          </p:cNvSpPr>
          <p:nvPr/>
        </p:nvSpPr>
        <p:spPr>
          <a:xfrm>
            <a:off x="412322" y="3646352"/>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0" name="Shape 70"/>
          <p:cNvSpPr txBox="1">
            <a:spLocks/>
          </p:cNvSpPr>
          <p:nvPr/>
        </p:nvSpPr>
        <p:spPr>
          <a:xfrm>
            <a:off x="412322" y="4300782"/>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1" name="Shape 70"/>
          <p:cNvSpPr txBox="1">
            <a:spLocks/>
          </p:cNvSpPr>
          <p:nvPr/>
        </p:nvSpPr>
        <p:spPr>
          <a:xfrm>
            <a:off x="412322" y="4960694"/>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2" name="Shape 70"/>
          <p:cNvSpPr txBox="1">
            <a:spLocks/>
          </p:cNvSpPr>
          <p:nvPr/>
        </p:nvSpPr>
        <p:spPr>
          <a:xfrm>
            <a:off x="412322" y="566543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7" name="Flowchart: Process 16"/>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4" name="TextBox 2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1952279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Obstacle #1 – The Great Confusion</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331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61766"/>
            <a:ext cx="8638817" cy="5615233"/>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27433767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Obstacle #2 – The Great Doubt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268"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7374486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Learning is “Frustrating”</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idx="1"/>
          </p:nvPr>
        </p:nvSpPr>
        <p:spPr>
          <a:xfrm>
            <a:off x="443345" y="1307708"/>
            <a:ext cx="8229600" cy="4525963"/>
          </a:xfrm>
        </p:spPr>
        <p:txBody>
          <a:bodyPr>
            <a:noAutofit/>
          </a:bodyPr>
          <a:lstStyle/>
          <a:p>
            <a:pPr marL="0" indent="0">
              <a:buNone/>
            </a:pPr>
            <a:r>
              <a:rPr lang="en-US" dirty="0" smtClean="0">
                <a:latin typeface="Arial" panose="020B0604020202020204" pitchFamily="34" charset="0"/>
                <a:cs typeface="Arial" panose="020B0604020202020204" pitchFamily="34" charset="0"/>
              </a:rPr>
              <a:t>“You </a:t>
            </a:r>
            <a:r>
              <a:rPr lang="en-US" dirty="0">
                <a:latin typeface="Arial" panose="020B0604020202020204" pitchFamily="34" charset="0"/>
                <a:cs typeface="Arial" panose="020B0604020202020204" pitchFamily="34" charset="0"/>
              </a:rPr>
              <a:t>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b="1" u="sng" dirty="0" smtClean="0">
                <a:latin typeface="Arial" panose="020B0604020202020204" pitchFamily="34" charset="0"/>
                <a:cs typeface="Arial" panose="020B0604020202020204" pitchFamily="34" charset="0"/>
              </a:rPr>
              <a:t>.”</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“What </a:t>
            </a:r>
            <a:r>
              <a:rPr lang="en-US" dirty="0">
                <a:latin typeface="Arial" panose="020B0604020202020204" pitchFamily="34" charset="0"/>
                <a:cs typeface="Arial" panose="020B0604020202020204" pitchFamily="34" charset="0"/>
              </a:rPr>
              <a:t>I’ve learned is that during this period of frustration is actually when people improve the most, and their improvements are usually obvious to an outsider. If you feel frustrated while trying to understand </a:t>
            </a:r>
            <a:r>
              <a:rPr lang="en-US" dirty="0" smtClean="0">
                <a:latin typeface="Arial" panose="020B0604020202020204" pitchFamily="34" charset="0"/>
                <a:cs typeface="Arial" panose="020B0604020202020204" pitchFamily="34" charset="0"/>
              </a:rPr>
              <a:t>new </a:t>
            </a:r>
            <a:r>
              <a:rPr lang="en-US" dirty="0">
                <a:latin typeface="Arial" panose="020B0604020202020204" pitchFamily="34" charset="0"/>
                <a:cs typeface="Arial" panose="020B0604020202020204" pitchFamily="34" charset="0"/>
              </a:rPr>
              <a:t>concepts, try to remember that it might not feel like it, but you’re probably rapidly expanding your knowledge</a:t>
            </a:r>
            <a:r>
              <a:rPr lang="en-US" dirty="0" smtClean="0">
                <a:latin typeface="Arial" panose="020B0604020202020204" pitchFamily="34" charset="0"/>
                <a:cs typeface="Arial" panose="020B0604020202020204" pitchFamily="34" charset="0"/>
              </a:rPr>
              <a:t>.”</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i="1" dirty="0" smtClean="0">
                <a:latin typeface="Arial" panose="020B0604020202020204" pitchFamily="34" charset="0"/>
                <a:cs typeface="Arial" panose="020B0604020202020204" pitchFamily="34" charset="0"/>
              </a:rPr>
              <a:t>Phillip Dickey, Author of Write Modern Web Apps with the MEAN Stack: Mongo, Express, </a:t>
            </a:r>
            <a:r>
              <a:rPr lang="en-US" sz="1600" i="1" dirty="0" err="1" smtClean="0">
                <a:latin typeface="Arial" panose="020B0604020202020204" pitchFamily="34" charset="0"/>
                <a:cs typeface="Arial" panose="020B0604020202020204" pitchFamily="34" charset="0"/>
              </a:rPr>
              <a:t>AngularJS</a:t>
            </a:r>
            <a:r>
              <a:rPr lang="en-US" sz="1600" i="1" dirty="0" smtClean="0">
                <a:latin typeface="Arial" panose="020B0604020202020204" pitchFamily="34" charset="0"/>
                <a:cs typeface="Arial" panose="020B0604020202020204" pitchFamily="34" charset="0"/>
              </a:rPr>
              <a:t>, and Node.JS</a:t>
            </a:r>
            <a:endParaRPr lang="en-US" sz="1600" i="1" dirty="0">
              <a:latin typeface="Arial" panose="020B0604020202020204" pitchFamily="34" charset="0"/>
              <a:cs typeface="Arial" panose="020B0604020202020204" pitchFamily="34" charset="0"/>
            </a:endParaRPr>
          </a:p>
        </p:txBody>
      </p: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461000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6217</TotalTime>
  <Words>1530</Words>
  <Application>Microsoft Office PowerPoint</Application>
  <PresentationFormat>On-screen Show (4:3)</PresentationFormat>
  <Paragraphs>361</Paragraphs>
  <Slides>39</Slides>
  <Notes>39</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Roboto</vt:lpstr>
      <vt:lpstr>Calibri</vt:lpstr>
      <vt:lpstr>Wingdings</vt:lpstr>
      <vt:lpstr>Arial</vt:lpstr>
      <vt:lpstr>Office Theme</vt:lpstr>
      <vt:lpstr>The Zen of Coding</vt:lpstr>
      <vt:lpstr>PowerPoint Presentation</vt:lpstr>
      <vt:lpstr>PowerPoint Presentation</vt:lpstr>
      <vt:lpstr>PowerPoint Presentation</vt:lpstr>
      <vt:lpstr>The Path of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Structure</vt:lpstr>
      <vt:lpstr>PowerPoint Presentation</vt:lpstr>
      <vt:lpstr>PowerPoint Presentation</vt:lpstr>
      <vt:lpstr>PowerPoint Presentation</vt:lpstr>
      <vt:lpstr>Pre-Work!</vt:lpstr>
      <vt:lpstr>PowerPoint Presentation</vt:lpstr>
      <vt:lpstr>PowerPoint Presentation</vt:lpstr>
      <vt:lpstr>PowerPoint Presentation</vt:lpstr>
      <vt:lpstr>Break!!!</vt:lpstr>
      <vt:lpstr>On the Modern Web</vt:lpstr>
      <vt:lpstr>PowerPoint Presentation</vt:lpstr>
      <vt:lpstr>PowerPoint Presentation</vt:lpstr>
      <vt:lpstr>PowerPoint Presentation</vt:lpstr>
      <vt:lpstr>PowerPoint Presentation</vt:lpstr>
      <vt:lpstr>PowerPoint Presentation</vt:lpstr>
      <vt:lpstr>Let’s Get Crackin!</vt:lpstr>
      <vt:lpstr>PowerPoint Presentation</vt:lpstr>
      <vt:lpstr>PowerPoint Presentation</vt:lpstr>
      <vt:lpstr>PowerPoint Presentation</vt:lpstr>
      <vt:lpstr>Hello, HTML</vt:lpstr>
      <vt:lpstr>PowerPoint Presentation</vt:lpstr>
      <vt:lpstr>PowerPoint Presentation</vt:lpstr>
      <vt:lpstr>PowerPoint Presentation</vt:lpstr>
      <vt:lpstr>Chrome Dev Tools</vt:lpstr>
      <vt:lpstr>PowerPoint Presentation</vt:lpstr>
      <vt:lpstr>Questions?</vt:lpstr>
      <vt:lpstr>Homework!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Ahmed Haque</cp:lastModifiedBy>
  <cp:revision>983</cp:revision>
  <cp:lastPrinted>2015-05-01T17:47:27Z</cp:lastPrinted>
  <dcterms:created xsi:type="dcterms:W3CDTF">2015-01-20T17:19:00Z</dcterms:created>
  <dcterms:modified xsi:type="dcterms:W3CDTF">2016-01-27T08:59:53Z</dcterms:modified>
</cp:coreProperties>
</file>